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03" r:id="rId3"/>
    <p:sldId id="302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4000C513-3555-46EA-912C-34C9FFD5020E}">
          <p14:sldIdLst>
            <p14:sldId id="303"/>
          </p14:sldIdLst>
        </p14:section>
        <p14:section name="התקנת MacTeX" id="{225804C9-FC7A-41DB-9617-DC476BFB9091}">
          <p14:sldIdLst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מקורות" id="{CEAC1608-22C9-4F1E-9681-3AEFCC7DD0E9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084149"/>
    <a:srgbClr val="118191"/>
    <a:srgbClr val="FFFF66"/>
    <a:srgbClr val="FFCC00"/>
    <a:srgbClr val="8E0000"/>
    <a:srgbClr val="0000FF"/>
    <a:srgbClr val="CBC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14764-7DAA-4A7C-817C-3ACC55C8A97E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6B88D-7CD0-4660-92B7-8C0928CC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5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ראה הערה בגוף העמוד.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04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33D80-116A-36FC-05FB-014F56C9A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8A2D8-C9A4-8E1E-8836-115129FE2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DF896-666D-D958-A61B-9C3784F34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19A63-9B2A-0CA3-D5B7-7DDD49123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0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C9CBE-8927-C92D-12F6-F03A37B53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5428CE-E95B-D735-3C1A-6B24B6E9F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9E400-620E-B15B-E8E0-75D908B70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45032-C6C2-CDAF-2AD2-BC4534192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E4CC6-8D98-2F5B-08F9-ABEAA8C16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F5674-A7D3-3AFB-D7AE-B1BA9CA96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84013-A552-7599-CE94-14A893FB9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13045-AA72-B4BB-78DF-AFBEB3CE5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2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6177C-8EB6-C48A-6A35-61BDCFD47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52B05-B8D7-A6A5-3E5A-D6BD60EF53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0F217-BF18-2691-33F1-371407500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718E5-3C0D-386D-859C-8ABCF571D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2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D9346-FA75-E66D-1B93-1870230E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BF522-874E-44F0-0B5A-4D6DBEDC1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0A433-E271-4D93-CD7A-B0B6A94F6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D5D77-0315-63C7-0FA3-2D4850696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03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9C66B-42FE-86C0-DFD7-30EFCF9CD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E3D84-3286-D853-85B1-5B38FB42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426BD-688F-63B7-67C9-3B59DE014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1C2B-E52A-7F97-FDF9-AF8A8C118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52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CFDF-81CB-70D9-A36C-789526EBE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82DD4-9FD9-416C-E092-10A48AD2A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37F88-25F2-1192-C5C9-FC77C285E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4971D-7DE9-9273-D227-F2D94E8AB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70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2F859-7F20-ECB7-9EF7-6513FD8E1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1F8D4-E036-CC86-6EEB-D5B71A94F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3FFED-A2F3-979F-83FE-791C496A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24526-6717-FEDC-E3C6-5BAED8EFD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8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ז'/כסלו/תשפ"ו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srayaa.wixsite.com/math/variou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g.org/mact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ites.srayaa@gmail.com" TargetMode="External"/><Relationship Id="rId4" Type="http://schemas.openxmlformats.org/officeDocument/2006/relationships/hyperlink" Target="https://libraries.huji.ac.il/math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ug.org/mactex/mactex-download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9CBD7-DDE9-0D9E-7418-AEB3A5BCF116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TeX Live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895C9A-6593-B897-70C9-15F2146AE8EB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 -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2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A5686-B715-6B39-54CB-0E3EA8024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7CA953-76C3-1289-C652-617E64F0B46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DF0CA-F756-615E-20CC-A01ED85C734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עוד כמה צילומי מסך לאות נדיבות: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7C3BD-85B8-AE2B-DD82-B1E50947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15" t="20076" r="29084" b="33782"/>
          <a:stretch/>
        </p:blipFill>
        <p:spPr>
          <a:xfrm>
            <a:off x="996593" y="1661994"/>
            <a:ext cx="4397339" cy="3164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030A25-45B2-9675-79BA-EBF065E0ED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215" t="20076" r="29084" b="33782"/>
          <a:stretch/>
        </p:blipFill>
        <p:spPr>
          <a:xfrm>
            <a:off x="3195262" y="3428999"/>
            <a:ext cx="4397339" cy="3164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5ADDB-9308-A139-EB90-2D6728E592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215" t="20076" r="29084" b="33782"/>
          <a:stretch/>
        </p:blipFill>
        <p:spPr>
          <a:xfrm>
            <a:off x="6544790" y="2134457"/>
            <a:ext cx="4397339" cy="31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56EB4-852C-CBE2-71E2-15A20ED62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213761-5FE7-B8B4-F0F9-E7AB7E7C6A2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A1239-27A5-DC0D-D7D1-2CA2D782CC1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בסיום ההתקנה ייראה החלון כבצילום המסך הבא: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BD0059-DE95-1827-0A32-723A52ADF24D}"/>
              </a:ext>
            </a:extLst>
          </p:cNvPr>
          <p:cNvGrpSpPr/>
          <p:nvPr/>
        </p:nvGrpSpPr>
        <p:grpSpPr>
          <a:xfrm>
            <a:off x="2721791" y="2028485"/>
            <a:ext cx="7640249" cy="4829515"/>
            <a:chOff x="2721791" y="2028485"/>
            <a:chExt cx="7640249" cy="48295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43DC4D-8F9C-9132-F967-A9B09E915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809" t="19715" r="28913" b="33760"/>
            <a:stretch/>
          </p:blipFill>
          <p:spPr>
            <a:xfrm>
              <a:off x="2721791" y="2028485"/>
              <a:ext cx="6748410" cy="4829515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EB3876F-8F58-E561-6FE1-02DB59D23830}"/>
                </a:ext>
              </a:extLst>
            </p:cNvPr>
            <p:cNvSpPr/>
            <p:nvPr/>
          </p:nvSpPr>
          <p:spPr>
            <a:xfrm flipH="1">
              <a:off x="9429108" y="6365382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4EC3D7-7886-5696-3B76-07D972982E5C}"/>
                </a:ext>
              </a:extLst>
            </p:cNvPr>
            <p:cNvSpPr/>
            <p:nvPr/>
          </p:nvSpPr>
          <p:spPr>
            <a:xfrm>
              <a:off x="8426823" y="6406478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407097-81AC-60D9-65C6-23335EAECBEA}"/>
              </a:ext>
            </a:extLst>
          </p:cNvPr>
          <p:cNvSpPr txBox="1"/>
          <p:nvPr/>
        </p:nvSpPr>
        <p:spPr>
          <a:xfrm>
            <a:off x="9429108" y="5775557"/>
            <a:ext cx="235122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Close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ונסיים</a:t>
            </a:r>
          </a:p>
        </p:txBody>
      </p:sp>
    </p:spTree>
    <p:extLst>
      <p:ext uri="{BB962C8B-B14F-4D97-AF65-F5344CB8AC3E}">
        <p14:creationId xmlns:p14="http://schemas.microsoft.com/office/powerpoint/2010/main" val="34535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BC4EA-10C3-61F9-45A1-7A401694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C090F8-365C-3A6D-2066-D871B1135FF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מקורות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F0BC7-0310-D1A7-45CE-7D0EFCC2B692}"/>
              </a:ext>
            </a:extLst>
          </p:cNvPr>
          <p:cNvSpPr txBox="1"/>
          <p:nvPr/>
        </p:nvSpPr>
        <p:spPr>
          <a:xfrm>
            <a:off x="1249871" y="830997"/>
            <a:ext cx="96922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האתר הרשמי: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https://www.tug.org/mactex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ניסוי וטעייה אישיים.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צילומי המסך באדיבות נתן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סירוטה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069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5E3AE-84F5-E57B-CC2A-53E1094D7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5DE739-05BF-BF1D-C4C0-0D59655E0FA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BFDE9-69DE-0B1F-5B5D-BD73D926B6D2}"/>
              </a:ext>
            </a:extLst>
          </p:cNvPr>
          <p:cNvSpPr txBox="1"/>
          <p:nvPr/>
        </p:nvSpPr>
        <p:spPr>
          <a:xfrm>
            <a:off x="4746661" y="830997"/>
            <a:ext cx="6195468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ישנן שתי דרכים עיקריות להתקין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על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Mac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הדרך המומלצת היא להתקין את הגרסה המלאה שנקראת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MacTeX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 דרך זו מפורטת החל משקופית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/>
              </a:rPr>
              <a:t>#3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 מדובר בהתקנה פשוטה מאוד, שחסרונה היחיד הוא הצורך להוריד מהרשת קובץ כבד להחריד (כ-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6GB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).</a:t>
            </a: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הדרך השנייה היא להתקין את הגרסה הרזה (כ-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100MB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 שנקראת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BasicTeX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ולאחר מכן להתקין חבילות לפי הצורך (יש צורך מדי פעם אך לא לעתים קרובות).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ההדרכה עבור דרך זו עדיין לא נכתבה.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0D0E6-3B5B-8713-87BF-36AB473CE4DC}"/>
              </a:ext>
            </a:extLst>
          </p:cNvPr>
          <p:cNvSpPr txBox="1"/>
          <p:nvPr/>
        </p:nvSpPr>
        <p:spPr>
          <a:xfrm flipH="1">
            <a:off x="883579" y="2054074"/>
            <a:ext cx="3750066" cy="2677656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</a:t>
            </a: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084149"/>
                </a:solidFill>
                <a:effectLst/>
                <a:uLnTx/>
                <a:uFillTx/>
                <a:latin typeface="Suez One" panose="00000500000000000000" pitchFamily="2" charset="-79"/>
                <a:cs typeface="Suez One" panose="00000500000000000000" pitchFamily="2" charset="-79"/>
              </a:rPr>
              <a:t>ניתן כמובן להשיג את אותו קובץ כבד מחברים שכבר הורידו אותו, ובכך לעקוף את הבעיה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</a:t>
            </a: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084149"/>
                </a:solidFill>
                <a:effectLst/>
                <a:uLnTx/>
                <a:uFillTx/>
                <a:latin typeface="Suez One" panose="00000500000000000000" pitchFamily="2" charset="-79"/>
                <a:cs typeface="Suez One" panose="00000500000000000000" pitchFamily="2" charset="-79"/>
              </a:rPr>
              <a:t> אם אתם נמצאים באוניברסיטה העברית אתם מוזמנים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לפנות ל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4"/>
              </a:rPr>
              <a:t>ספריית מתמטיקה 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או</a:t>
            </a: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084149"/>
                </a:solidFill>
                <a:effectLst/>
                <a:uLnTx/>
                <a:uFillTx/>
                <a:latin typeface="Suez One" panose="00000500000000000000" pitchFamily="2" charset="-79"/>
                <a:cs typeface="Suez One" panose="00000500000000000000" pitchFamily="2" charset="-79"/>
              </a:rPr>
              <a:t> </a:t>
            </a: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084149"/>
                </a:solidFill>
                <a:effectLst/>
                <a:uLnTx/>
                <a:uFillTx/>
                <a:latin typeface="Suez One" panose="00000500000000000000" pitchFamily="2" charset="-79"/>
                <a:cs typeface="Suez One" panose="00000500000000000000" pitchFamily="2" charset="-79"/>
                <a:hlinkClick r:id="rId5"/>
              </a:rPr>
              <a:t>אליי</a:t>
            </a: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084149"/>
                </a:solidFill>
                <a:effectLst/>
                <a:uLnTx/>
                <a:uFillTx/>
                <a:latin typeface="Suez One" panose="00000500000000000000" pitchFamily="2" charset="-79"/>
                <a:cs typeface="Suez One" panose="00000500000000000000" pitchFamily="2" charset="-79"/>
              </a:rPr>
              <a:t> לשם כך.</a:t>
            </a:r>
            <a:endParaRPr lang="he-IL" sz="24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93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1E3B-692C-56D2-C8AE-F24F2E68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AB2ED0-12EB-A16F-B69A-B0FF2C599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1FFA6-9C32-CFF2-F7D0-4FA8966A04D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לדף: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https://www.tug.org/mactex/mactex-download.html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ונוריד משם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MacTeX.pkg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ע"י לחיצה על שמו: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A65B48-0D13-5779-09FC-DEDFF93F9516}"/>
              </a:ext>
            </a:extLst>
          </p:cNvPr>
          <p:cNvGrpSpPr/>
          <p:nvPr/>
        </p:nvGrpSpPr>
        <p:grpSpPr>
          <a:xfrm>
            <a:off x="1364750" y="2031327"/>
            <a:ext cx="9462499" cy="4826674"/>
            <a:chOff x="1364750" y="2031327"/>
            <a:chExt cx="9462499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F4E089-2A0F-C7F8-19DD-1A32552B5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228" r="22388" b="12392"/>
            <a:stretch/>
          </p:blipFill>
          <p:spPr>
            <a:xfrm>
              <a:off x="1364750" y="2031327"/>
              <a:ext cx="9462499" cy="48266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032407-5674-734F-B69D-4D8C75230660}"/>
                </a:ext>
              </a:extLst>
            </p:cNvPr>
            <p:cNvSpPr/>
            <p:nvPr/>
          </p:nvSpPr>
          <p:spPr>
            <a:xfrm>
              <a:off x="5591142" y="5466392"/>
              <a:ext cx="963770" cy="30768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A5020AF-706A-E693-B4DC-2A2836D4D1BF}"/>
                </a:ext>
              </a:extLst>
            </p:cNvPr>
            <p:cNvSpPr/>
            <p:nvPr/>
          </p:nvSpPr>
          <p:spPr>
            <a:xfrm flipH="1">
              <a:off x="6649244" y="5371354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2696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B479B-6F52-D5C0-9469-FFB15C615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2B4B8-5540-58DC-7123-29D5DBF89F4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FDACD-4556-EE16-443F-D68593454A78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ההורדה נלחץ לחיצה כפולה על הקובץ על מנת להריץ אותו, ומייד ייפתח החלון שבצילום המסך.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Continue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612A3-3952-6861-1804-C9586552A721}"/>
              </a:ext>
            </a:extLst>
          </p:cNvPr>
          <p:cNvGrpSpPr/>
          <p:nvPr/>
        </p:nvGrpSpPr>
        <p:grpSpPr>
          <a:xfrm>
            <a:off x="2721795" y="2031326"/>
            <a:ext cx="7640245" cy="4832067"/>
            <a:chOff x="2721795" y="2031326"/>
            <a:chExt cx="7640245" cy="48320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C769CFC-7355-5766-8599-E48A8BAB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758" t="19774" r="28890" b="33595"/>
            <a:stretch/>
          </p:blipFill>
          <p:spPr>
            <a:xfrm>
              <a:off x="2721795" y="2031326"/>
              <a:ext cx="6748409" cy="483206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52BA2D-5105-3959-D465-22943063E97D}"/>
                </a:ext>
              </a:extLst>
            </p:cNvPr>
            <p:cNvSpPr/>
            <p:nvPr/>
          </p:nvSpPr>
          <p:spPr>
            <a:xfrm>
              <a:off x="8385727" y="6396204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31BF592B-95F6-D6BB-5775-C275937070F2}"/>
                </a:ext>
              </a:extLst>
            </p:cNvPr>
            <p:cNvSpPr/>
            <p:nvPr/>
          </p:nvSpPr>
          <p:spPr>
            <a:xfrm flipH="1">
              <a:off x="9429108" y="6365382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746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2715F-D82D-CCA4-18B1-5CEA650A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3C72947-25F3-2A45-6A72-CDB7DFFE77E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3FF1D6-654F-B3FC-329A-B82044335151}"/>
              </a:ext>
            </a:extLst>
          </p:cNvPr>
          <p:cNvGrpSpPr/>
          <p:nvPr/>
        </p:nvGrpSpPr>
        <p:grpSpPr>
          <a:xfrm>
            <a:off x="2721794" y="2031326"/>
            <a:ext cx="7640246" cy="4816400"/>
            <a:chOff x="2721794" y="2031326"/>
            <a:chExt cx="7640246" cy="4816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14B571-F400-F763-F3D6-B4C37AB70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764" t="19832" r="28958" b="33771"/>
            <a:stretch/>
          </p:blipFill>
          <p:spPr>
            <a:xfrm>
              <a:off x="2721794" y="2031326"/>
              <a:ext cx="6748409" cy="481640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1343039-33F8-7094-96C2-95C33077378D}"/>
                </a:ext>
              </a:extLst>
            </p:cNvPr>
            <p:cNvSpPr/>
            <p:nvPr/>
          </p:nvSpPr>
          <p:spPr>
            <a:xfrm flipH="1">
              <a:off x="9429108" y="6365382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99CADD-D948-F5A1-ABEB-1C354D28E000}"/>
                </a:ext>
              </a:extLst>
            </p:cNvPr>
            <p:cNvSpPr/>
            <p:nvPr/>
          </p:nvSpPr>
          <p:spPr>
            <a:xfrm>
              <a:off x="8385727" y="6396204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619933-4125-F6E2-80CC-3C8EC5739D49}"/>
              </a:ext>
            </a:extLst>
          </p:cNvPr>
          <p:cNvSpPr txBox="1"/>
          <p:nvPr/>
        </p:nvSpPr>
        <p:spPr>
          <a:xfrm>
            <a:off x="1249869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ושוב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Continue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26324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A104F-5FAC-2079-15EB-75243AAE6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73AB0-35B1-DCBA-2775-2567A6E46FB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18C50-FD48-A75D-0FA7-6C22AF0B5BC8}"/>
              </a:ext>
            </a:extLst>
          </p:cNvPr>
          <p:cNvGrpSpPr/>
          <p:nvPr/>
        </p:nvGrpSpPr>
        <p:grpSpPr>
          <a:xfrm>
            <a:off x="2721793" y="2031325"/>
            <a:ext cx="7640247" cy="4826675"/>
            <a:chOff x="2721793" y="2031325"/>
            <a:chExt cx="7640247" cy="4826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C2EBB4-6817-06DB-9BBB-99A7A6815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795" t="19732" r="28926" b="33772"/>
            <a:stretch/>
          </p:blipFill>
          <p:spPr>
            <a:xfrm>
              <a:off x="2721793" y="2031325"/>
              <a:ext cx="6748409" cy="4826675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F72692E-82C3-A68D-1704-121CE954B0F4}"/>
                </a:ext>
              </a:extLst>
            </p:cNvPr>
            <p:cNvSpPr/>
            <p:nvPr/>
          </p:nvSpPr>
          <p:spPr>
            <a:xfrm flipH="1">
              <a:off x="9429108" y="6365382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CFE0A1-EE7B-A015-257D-8BE9EC6171D8}"/>
                </a:ext>
              </a:extLst>
            </p:cNvPr>
            <p:cNvSpPr/>
            <p:nvPr/>
          </p:nvSpPr>
          <p:spPr>
            <a:xfrm>
              <a:off x="8385727" y="6406478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73983E-A871-D5CF-8BCC-595DEFD3FC0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לשם הגיוון, נלחץ פעם נוספת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Continue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85251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3BCDD-D93A-7C21-A8E2-3977FCF8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264FA8-638B-E5EA-C276-FF2ABF46791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5C1C9-242C-E745-C848-C7E97C0943F5}"/>
              </a:ext>
            </a:extLst>
          </p:cNvPr>
          <p:cNvGrpSpPr/>
          <p:nvPr/>
        </p:nvGrpSpPr>
        <p:grpSpPr>
          <a:xfrm>
            <a:off x="2721793" y="2031325"/>
            <a:ext cx="7070761" cy="4816402"/>
            <a:chOff x="2721793" y="2031325"/>
            <a:chExt cx="7070761" cy="48164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FA7E8F-40F3-D738-DABD-D52404CA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809" t="19636" r="28912" b="33967"/>
            <a:stretch/>
          </p:blipFill>
          <p:spPr>
            <a:xfrm>
              <a:off x="2721793" y="2031325"/>
              <a:ext cx="6748409" cy="4816402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3162B6F-1B8E-0371-08E7-1CBCB6C89B48}"/>
                </a:ext>
              </a:extLst>
            </p:cNvPr>
            <p:cNvSpPr/>
            <p:nvPr/>
          </p:nvSpPr>
          <p:spPr>
            <a:xfrm flipH="1">
              <a:off x="8859622" y="4878197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FDEA2A-8E63-824C-A17B-BE6BCFF81C06}"/>
                </a:ext>
              </a:extLst>
            </p:cNvPr>
            <p:cNvSpPr/>
            <p:nvPr/>
          </p:nvSpPr>
          <p:spPr>
            <a:xfrm>
              <a:off x="7810374" y="4927000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B78295-A139-4F16-D94A-855DEB577E0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הפעם נגוון באמת, ובחלון שנפתח נאשר את התנאים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Agree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57670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A90F2-DD24-A5D2-9D58-F1A754C40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A563F86-5C1A-9CEB-4BC8-CDACA1AFEFA9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B82032-85E6-7FC9-7CD9-FCE56563B05F}"/>
              </a:ext>
            </a:extLst>
          </p:cNvPr>
          <p:cNvGrpSpPr/>
          <p:nvPr/>
        </p:nvGrpSpPr>
        <p:grpSpPr>
          <a:xfrm>
            <a:off x="2721792" y="2031325"/>
            <a:ext cx="7650519" cy="4829514"/>
            <a:chOff x="2721792" y="2031325"/>
            <a:chExt cx="7650519" cy="4829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EE90ED-2566-B8D3-7C87-08364CFF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870" t="19605" r="28852" b="33900"/>
            <a:stretch/>
          </p:blipFill>
          <p:spPr>
            <a:xfrm>
              <a:off x="2721792" y="2031325"/>
              <a:ext cx="6748409" cy="4826675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9A54E76-7E4C-2B07-ADF2-40215A20941D}"/>
                </a:ext>
              </a:extLst>
            </p:cNvPr>
            <p:cNvSpPr/>
            <p:nvPr/>
          </p:nvSpPr>
          <p:spPr>
            <a:xfrm flipH="1">
              <a:off x="9439379" y="6378495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844BD-5B8D-B01F-8C61-FD76D01334A6}"/>
                </a:ext>
              </a:extLst>
            </p:cNvPr>
            <p:cNvSpPr/>
            <p:nvPr/>
          </p:nvSpPr>
          <p:spPr>
            <a:xfrm>
              <a:off x="8413148" y="6432166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0FB1AC0-B8FE-13C9-7791-7A38A93ED61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</p:spTree>
    <p:extLst>
      <p:ext uri="{BB962C8B-B14F-4D97-AF65-F5344CB8AC3E}">
        <p14:creationId xmlns:p14="http://schemas.microsoft.com/office/powerpoint/2010/main" val="4122457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FF1DB-A2A1-60C0-7EBE-E3E2F16B9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CCB9C6-47A5-F5C2-69E4-DF0F9494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823" t="19649" r="28900" b="33855"/>
          <a:stretch/>
        </p:blipFill>
        <p:spPr>
          <a:xfrm>
            <a:off x="2721791" y="2028485"/>
            <a:ext cx="6748409" cy="482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88E13-687A-BCC0-6121-09550E77477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69771-2ACA-15B2-382E-C210695C232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תתחיל ההתקנה.</a:t>
            </a:r>
          </a:p>
        </p:txBody>
      </p:sp>
    </p:spTree>
    <p:extLst>
      <p:ext uri="{BB962C8B-B14F-4D97-AF65-F5344CB8AC3E}">
        <p14:creationId xmlns:p14="http://schemas.microsoft.com/office/powerpoint/2010/main" val="149948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324</Words>
  <Application>Microsoft Office PowerPoint</Application>
  <PresentationFormat>Widescreen</PresentationFormat>
  <Paragraphs>61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49</cp:revision>
  <dcterms:created xsi:type="dcterms:W3CDTF">2024-10-16T09:15:49Z</dcterms:created>
  <dcterms:modified xsi:type="dcterms:W3CDTF">2025-11-27T15:59:10Z</dcterms:modified>
</cp:coreProperties>
</file>